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60" r:id="rId4"/>
    <p:sldId id="283" r:id="rId5"/>
    <p:sldId id="259" r:id="rId6"/>
    <p:sldId id="262" r:id="rId7"/>
    <p:sldId id="263" r:id="rId8"/>
    <p:sldId id="286" r:id="rId9"/>
    <p:sldId id="279" r:id="rId10"/>
    <p:sldId id="261" r:id="rId11"/>
    <p:sldId id="284" r:id="rId12"/>
    <p:sldId id="280" r:id="rId13"/>
    <p:sldId id="264" r:id="rId14"/>
    <p:sldId id="285" r:id="rId15"/>
    <p:sldId id="266" r:id="rId16"/>
    <p:sldId id="276" r:id="rId17"/>
    <p:sldId id="282" r:id="rId18"/>
    <p:sldId id="267" r:id="rId19"/>
    <p:sldId id="281" r:id="rId20"/>
    <p:sldId id="278" r:id="rId21"/>
    <p:sldId id="277" r:id="rId22"/>
    <p:sldId id="274" r:id="rId23"/>
    <p:sldId id="275" r:id="rId24"/>
    <p:sldId id="27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1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38A31-A7E0-44C9-98D1-1A96FB69948A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AB13B-1A20-4F5C-BE1B-44963AADF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790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4F29D-5D18-41EF-A417-691448EB9F83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B19B-50DD-4003-9510-A81E1BB47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1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14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76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7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6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8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71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24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7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6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1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33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4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91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5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8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4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9B19B-50DD-4003-9510-A81E1BB47C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0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BEB4-CA76-465C-B293-2B7E72F0D9D9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5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1D31-C54D-457A-B18B-53E056DA83E2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2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D699-D9EB-43D9-8F83-4D65A8253E2B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10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CAFA-40FD-47C8-B72B-150645132B53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29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4059-0628-4CA0-936B-C26BA278D4D0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49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10BF-F11D-47D9-8847-ECFD6CD81F1B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3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67355-1861-4C7C-AA48-31B3418F2013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05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915D-FCEA-4A0A-81E3-5D5BF0557E14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9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43C2-18BC-4D51-8B54-925643357290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9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B3E8A-B40D-443A-B067-1EB56D4266CF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3372A-5E81-4FBE-AAFE-C5DB7BEAF33B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3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1A5D-1D00-4B91-AFEB-2FDD029B7B72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3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BD93-C7F5-4B6C-8168-E7368DEC90B8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4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0F6C-34E4-49DC-ABC2-78A9ECC651F2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6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2EBC-AAE8-454A-A6E2-7523F1D593F0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9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B39F0-27F5-4BC6-BD14-0CFDD56D7D14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9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7A2A6-9847-479B-9341-A0FDB82A68AC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3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0601D-57A5-4E45-8409-B37A8CFDF0D4}" type="datetime1">
              <a:rPr lang="en-US" smtClean="0"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50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modules/metrics.html#metri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flower_data_s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auto_examples/datasets/plot_iris_dataset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cikit-learn.org/stable/auto_examples/datasets/plot_iris_dataset.html" TargetMode="External"/><Relationship Id="rId4" Type="http://schemas.openxmlformats.org/officeDocument/2006/relationships/hyperlink" Target="http://statweb.stanford.edu/~tibs/ElemStatLearn/datasets/zip.info.t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fuZhao/UIUC_Courses/tree/master/UIUC_IE529/project/cod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incipal_component_analys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7279"/>
            <a:ext cx="9144000" cy="1213803"/>
          </a:xfrm>
        </p:spPr>
        <p:txBody>
          <a:bodyPr>
            <a:normAutofit/>
          </a:bodyPr>
          <a:lstStyle/>
          <a:p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Nonlinear Component Analysis </a:t>
            </a:r>
            <a:b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a Kernel Eigenvalue Problem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6" y="3377750"/>
            <a:ext cx="7773308" cy="2979917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Jifu Zhao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Yan</a:t>
            </a:r>
          </a:p>
          <a:p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Vikram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Idiga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Pavan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Kumar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Nadiminti</a:t>
            </a:r>
            <a:endParaRPr lang="en-US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Nov. 16, 2016, Urbana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Conclusion: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Only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calculate the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and eigenvectors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1787" t="-5991" b="-1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</a:t>
            </a:r>
            <a:r>
              <a:rPr lang="en-US" sz="1600" dirty="0" smtClean="0"/>
              <a:t>Bishop, C. M. </a:t>
            </a:r>
            <a:r>
              <a:rPr lang="en-US" sz="1600" dirty="0"/>
              <a:t> </a:t>
            </a:r>
            <a:r>
              <a:rPr lang="en-US" sz="1600" i="1" dirty="0" smtClean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62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05" y="2415247"/>
            <a:ext cx="8108804" cy="38541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 Algorithm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Conclusion: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Only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need to calculate the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eigenvalues and eigenvectors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2" y="1000666"/>
                <a:ext cx="7845726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787" t="-5991" b="-1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28907" y="6465204"/>
            <a:ext cx="83935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 </a:t>
            </a:r>
            <a:r>
              <a:rPr lang="en-US" sz="1600" dirty="0" smtClean="0"/>
              <a:t>Bishop, C. M. </a:t>
            </a:r>
            <a:r>
              <a:rPr lang="en-US" sz="1600" dirty="0"/>
              <a:t> </a:t>
            </a:r>
            <a:r>
              <a:rPr lang="en-US" sz="1600" i="1" dirty="0" smtClean="0"/>
              <a:t>Pattern Recognition and Machine Learning.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64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Polynomial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Radial basis function kernel (Gaussian or RBF kernel)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Sigmoid 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tanh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Laplacian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𝐾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so 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1154568"/>
                <a:ext cx="7765322" cy="5047824"/>
              </a:xfrm>
              <a:blipFill rotWithShape="0">
                <a:blip r:embed="rId3"/>
                <a:stretch>
                  <a:fillRect l="-1334" t="-362" r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685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Commonly Used Kernels*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58" y="6449815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scikit-learn.org/stable/modules/metrics.html#metrics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411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7444" y="6479357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7124" y="54961"/>
            <a:ext cx="7765322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Toy Examples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3650621"/>
            <a:ext cx="4243104" cy="28287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4" y="3641902"/>
            <a:ext cx="4256183" cy="283745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2" y="685803"/>
            <a:ext cx="4256183" cy="283745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83" y="685802"/>
            <a:ext cx="4256183" cy="28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804" y="1268083"/>
            <a:ext cx="8122864" cy="4523117"/>
          </a:xfrm>
        </p:spPr>
        <p:txBody>
          <a:bodyPr/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Iris flower dataset is introduced by Ronald Fisher (1936)*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contains 3 different types of irises (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Setosa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Versicolor, 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Virginica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)**.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dataset has 150 records and each has 4 features: 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Sepal Length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Sepal Width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Petal Length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Petal Width.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641" y="6190308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en.wikipedia.org/wiki/Iris_flower_data_set</a:t>
            </a:r>
            <a:endParaRPr lang="en-US" sz="1400" dirty="0" smtClean="0"/>
          </a:p>
          <a:p>
            <a:r>
              <a:rPr lang="en-US" sz="1400" dirty="0" smtClean="0"/>
              <a:t>**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scikit-learn.org/stable/auto_examples/datasets/plot_iris_dataset.html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148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9" y="666538"/>
            <a:ext cx="425196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666538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8570" y="0"/>
            <a:ext cx="7440082" cy="666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Iris Dataset – PCA vs. K-PCA</a:t>
            </a:r>
            <a:endParaRPr lang="en-US" sz="36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9" y="666538"/>
            <a:ext cx="4251961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8" y="3658235"/>
            <a:ext cx="4251961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" y="3636302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Normalized handwritten digits, automatically scanned from envelops by the U.S. Postal Service*.</a:t>
                </a: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All the images have been processed into 16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16 grayscale images (256 features).</a:t>
                </a: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dataset has 10 classes (0-9). There are 7291 training observations and 2007 test observations.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607" y="1268083"/>
                <a:ext cx="8686800" cy="2639683"/>
              </a:xfrm>
              <a:blipFill rotWithShape="0">
                <a:blip r:embed="rId3"/>
                <a:stretch>
                  <a:fillRect l="-912" t="-1617" r="-1333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641" y="6190308"/>
            <a:ext cx="7328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 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://statweb.stanford.edu/~</a:t>
            </a:r>
            <a:r>
              <a:rPr lang="en-US" sz="1400" dirty="0" smtClean="0">
                <a:hlinkClick r:id="rId4"/>
              </a:rPr>
              <a:t>tibs/ElemStatLearn/datasets/zip.info.txt</a:t>
            </a:r>
            <a:endParaRPr lang="en-US" sz="1400" dirty="0" smtClean="0"/>
          </a:p>
          <a:p>
            <a:r>
              <a:rPr lang="en-US" sz="1400" dirty="0" smtClean="0"/>
              <a:t>**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scikit-learn.org/stable/auto_examples/datasets/plot_iris_dataset.html</a:t>
            </a:r>
            <a:endParaRPr lang="en-US" sz="14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76446"/>
              </p:ext>
            </p:extLst>
          </p:nvPr>
        </p:nvGraphicFramePr>
        <p:xfrm>
          <a:off x="224607" y="4167655"/>
          <a:ext cx="8686800" cy="168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14"/>
                <a:gridCol w="679522"/>
                <a:gridCol w="705005"/>
                <a:gridCol w="682459"/>
                <a:gridCol w="668092"/>
                <a:gridCol w="705006"/>
                <a:gridCol w="688018"/>
                <a:gridCol w="764463"/>
                <a:gridCol w="713499"/>
                <a:gridCol w="738981"/>
                <a:gridCol w="679522"/>
                <a:gridCol w="833619"/>
              </a:tblGrid>
              <a:tr h="596468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645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7291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543624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359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2007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2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112809"/>
            <a:ext cx="7765322" cy="51768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6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  <a:p>
            <a:pPr lvl="1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 &amp; Extension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67512"/>
            <a:ext cx="4251960" cy="28346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8633" y="89448"/>
            <a:ext cx="7765322" cy="578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PCA vs. K-PCA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667512"/>
            <a:ext cx="425196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60" y="3658235"/>
            <a:ext cx="4251960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3646800"/>
            <a:ext cx="42519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19" y="1026160"/>
            <a:ext cx="8792307" cy="533399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a 10-way multi-class neural network for classification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Training accuracy and testing accuracy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8841" y="6492875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6702" y="92860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Digits Dataset </a:t>
            </a:r>
            <a:r>
              <a:rPr lang="en-US" sz="4000" cap="non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053560" y="164596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707969" y="164153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197999" y="1642598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76544" y="2691381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13468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00072" y="2691380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37695" y="2679602"/>
            <a:ext cx="347472" cy="34723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5515" y="2672887"/>
            <a:ext cx="46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+1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77266" y="2686032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12613" y="2679317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X</a:t>
            </a:r>
            <a:r>
              <a:rPr lang="en-US" sz="1000" dirty="0" smtClean="0">
                <a:solidFill>
                  <a:schemeClr val="bg1"/>
                </a:solidFill>
              </a:rPr>
              <a:t>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85908" y="2697724"/>
            <a:ext cx="388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X</a:t>
            </a:r>
            <a:r>
              <a:rPr lang="en-US" sz="900" dirty="0" err="1" smtClean="0">
                <a:solidFill>
                  <a:schemeClr val="bg1"/>
                </a:solidFill>
              </a:rPr>
              <a:t>p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stCxn id="38" idx="0"/>
            <a:endCxn id="2" idx="4"/>
          </p:cNvCxnSpPr>
          <p:nvPr/>
        </p:nvCxnSpPr>
        <p:spPr>
          <a:xfrm flipV="1">
            <a:off x="2771382" y="1993200"/>
            <a:ext cx="455914" cy="69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0"/>
            <a:endCxn id="17" idx="4"/>
          </p:cNvCxnSpPr>
          <p:nvPr/>
        </p:nvCxnSpPr>
        <p:spPr>
          <a:xfrm flipV="1">
            <a:off x="2750280" y="1988770"/>
            <a:ext cx="1131425" cy="70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  <a:endCxn id="25" idx="4"/>
          </p:cNvCxnSpPr>
          <p:nvPr/>
        </p:nvCxnSpPr>
        <p:spPr>
          <a:xfrm flipV="1">
            <a:off x="2771382" y="1989837"/>
            <a:ext cx="2600353" cy="69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0"/>
            <a:endCxn id="2" idx="4"/>
          </p:cNvCxnSpPr>
          <p:nvPr/>
        </p:nvCxnSpPr>
        <p:spPr>
          <a:xfrm flipH="1" flipV="1">
            <a:off x="3227296" y="1993200"/>
            <a:ext cx="279433" cy="686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0"/>
            <a:endCxn id="17" idx="4"/>
          </p:cNvCxnSpPr>
          <p:nvPr/>
        </p:nvCxnSpPr>
        <p:spPr>
          <a:xfrm flipV="1">
            <a:off x="3506729" y="1988770"/>
            <a:ext cx="374976" cy="69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9" idx="0"/>
            <a:endCxn id="25" idx="4"/>
          </p:cNvCxnSpPr>
          <p:nvPr/>
        </p:nvCxnSpPr>
        <p:spPr>
          <a:xfrm flipV="1">
            <a:off x="3506729" y="1989837"/>
            <a:ext cx="1865006" cy="6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" idx="4"/>
            <a:endCxn id="37" idx="0"/>
          </p:cNvCxnSpPr>
          <p:nvPr/>
        </p:nvCxnSpPr>
        <p:spPr>
          <a:xfrm>
            <a:off x="3227296" y="1993200"/>
            <a:ext cx="2684135" cy="68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7" idx="4"/>
            <a:endCxn id="5" idx="0"/>
          </p:cNvCxnSpPr>
          <p:nvPr/>
        </p:nvCxnSpPr>
        <p:spPr>
          <a:xfrm>
            <a:off x="3881705" y="1988770"/>
            <a:ext cx="2046122" cy="68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7" idx="0"/>
            <a:endCxn id="25" idx="4"/>
          </p:cNvCxnSpPr>
          <p:nvPr/>
        </p:nvCxnSpPr>
        <p:spPr>
          <a:xfrm flipH="1" flipV="1">
            <a:off x="5371735" y="1989837"/>
            <a:ext cx="539696" cy="68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" idx="4"/>
            <a:endCxn id="35" idx="0"/>
          </p:cNvCxnSpPr>
          <p:nvPr/>
        </p:nvCxnSpPr>
        <p:spPr>
          <a:xfrm>
            <a:off x="3227296" y="1993200"/>
            <a:ext cx="1946512" cy="69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35" idx="0"/>
          </p:cNvCxnSpPr>
          <p:nvPr/>
        </p:nvCxnSpPr>
        <p:spPr>
          <a:xfrm>
            <a:off x="3881705" y="1988770"/>
            <a:ext cx="1292103" cy="70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5" idx="4"/>
            <a:endCxn id="35" idx="0"/>
          </p:cNvCxnSpPr>
          <p:nvPr/>
        </p:nvCxnSpPr>
        <p:spPr>
          <a:xfrm flipH="1">
            <a:off x="5173808" y="1989837"/>
            <a:ext cx="197927" cy="70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200552" y="1560987"/>
            <a:ext cx="91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772579" y="2623292"/>
            <a:ext cx="1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</a:t>
            </a:r>
            <a:endParaRPr lang="en-US" dirty="0"/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548939"/>
              </p:ext>
            </p:extLst>
          </p:nvPr>
        </p:nvGraphicFramePr>
        <p:xfrm>
          <a:off x="327020" y="3622716"/>
          <a:ext cx="8534400" cy="299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422400"/>
                <a:gridCol w="1422400"/>
                <a:gridCol w="1422400"/>
                <a:gridCol w="1422400"/>
                <a:gridCol w="1422400"/>
              </a:tblGrid>
              <a:tr h="86805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 image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(degree=2)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Polynomial Kernel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(degree=3)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RBF Kernel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964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Number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7464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95.52%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94.94%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99.99%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98.51%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93.58%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6858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90.98%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90.23%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94.42%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93.92%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88.14%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068" y="1268083"/>
                <a:ext cx="8393502" cy="452311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Kernel PCA takes advantage of kernels to avoid huge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computations</a:t>
                </a: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Kernels PCA can work better than PCA</a:t>
                </a: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Need to note: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Kernel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has dimension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It may need time to find eigenvectors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large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Using kernels, the parameters like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need to be determined by users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068" y="1268083"/>
                <a:ext cx="8393502" cy="4523117"/>
              </a:xfrm>
              <a:blipFill rotWithShape="0">
                <a:blip r:embed="rId3"/>
                <a:stretch>
                  <a:fillRect l="-1452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49" y="1112809"/>
            <a:ext cx="8065698" cy="5001273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a lot of methods for dimensionality reduction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Independent Component Analysis (ICA)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Non-negative Matrix Factorization (NMF)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Isometric Feature Mapping (ISOMAP)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Locality Sensitive Hashing (LSH) 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Latent Semantic Analysis (LSA)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 Boltzmann Machine (RBM)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Auto-encoder</a:t>
            </a:r>
          </a:p>
          <a:p>
            <a:pPr lvl="2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 so 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6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68083"/>
            <a:ext cx="7765322" cy="4523117"/>
          </a:xfr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All source codes are available in GitHub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github.com/JifuZhao/UIUC_Courses/tree/master/UIUC_IE529/project/code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2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551" y="724619"/>
            <a:ext cx="8531523" cy="300199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uncorrelated 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through orthogonal transformation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Widely used for dimensionality reduction, feature extraction and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47961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136" y="6550223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en.wikipedia.org/wiki/Principal_component_analysis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5419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551" y="724619"/>
            <a:ext cx="8531523" cy="300199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Invented by Karl Pearson, 1901*.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set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linearly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uncorrelated 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through orthogonal transformation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Widely used for dimensionality reduction, feature extraction and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47961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136" y="6550223"/>
            <a:ext cx="7328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en.wikipedia.org/wiki/Principal_component_analysis</a:t>
            </a:r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437" b="2956"/>
          <a:stretch/>
        </p:blipFill>
        <p:spPr>
          <a:xfrm>
            <a:off x="1015156" y="3597270"/>
            <a:ext cx="7122312" cy="29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3" y="1138688"/>
            <a:ext cx="9015827" cy="500127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Put forward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Scholkopf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1998*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xpand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original feature space by non-linear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transformations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pply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in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transformed feature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Main drawback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Expanded feature space may have very high dimensions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Apply PCA is computationally expensive or even impossible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Solution -- Kernels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Kernel PCA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144" y="6488668"/>
            <a:ext cx="852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 Friedman</a:t>
            </a:r>
            <a:r>
              <a:rPr lang="en-US" sz="1600" dirty="0"/>
              <a:t>, J., Hastie, T., &amp; </a:t>
            </a:r>
            <a:r>
              <a:rPr lang="en-US" sz="1600" dirty="0" err="1"/>
              <a:t>Tibshirani</a:t>
            </a:r>
            <a:r>
              <a:rPr lang="en-US" sz="1600" dirty="0"/>
              <a:t>, R</a:t>
            </a:r>
            <a:r>
              <a:rPr lang="en-US" sz="1600" dirty="0" smtClean="0"/>
              <a:t>.</a:t>
            </a:r>
            <a:r>
              <a:rPr lang="en-US" sz="1600" dirty="0"/>
              <a:t> </a:t>
            </a:r>
            <a:r>
              <a:rPr lang="en-US" sz="1600" i="1" dirty="0"/>
              <a:t>The elements of statistical </a:t>
            </a:r>
            <a:r>
              <a:rPr lang="en-US" sz="1600" i="1" dirty="0" smtClean="0"/>
              <a:t>learning.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726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0551" y="1335047"/>
                <a:ext cx="8522898" cy="493430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Suppose we want to map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into a new space: </a:t>
                </a:r>
                <a14:m>
                  <m:oMath xmlns:m="http://schemas.openxmlformats.org/officeDocument/2006/math">
                    <m: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dimensions and 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has m dimensions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</m:oMath>
                  </m:oMathPara>
                </a14:m>
                <a:endParaRPr lang="en-US" sz="26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need to calculate: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complexity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lvl="1"/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Solution: Kernels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51" y="1335047"/>
                <a:ext cx="8522898" cy="4934309"/>
              </a:xfrm>
              <a:blipFill rotWithShape="0">
                <a:blip r:embed="rId3"/>
                <a:stretch>
                  <a:fillRect l="-1431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346" y="211863"/>
            <a:ext cx="7765322" cy="900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 the feature space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0888" y="655608"/>
                <a:ext cx="8114238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000" dirty="0" smtClean="0">
                    <a:ea typeface="Cambria Math" panose="02040503050406030204" pitchFamily="18" charset="0"/>
                    <a:cs typeface="Arial" panose="020B0604020202020204" pitchFamily="34" charset="0"/>
                  </a:rPr>
                  <a:t>Want to calculate: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000" b="0" dirty="0" smtClean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 smtClean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888" y="655608"/>
                <a:ext cx="8114238" cy="5796310"/>
              </a:xfrm>
              <a:blipFill rotWithShape="0">
                <a:blip r:embed="rId3"/>
                <a:stretch>
                  <a:fillRect l="-1202"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0888" y="655608"/>
                <a:ext cx="8114238" cy="5796310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000" dirty="0" smtClean="0">
                    <a:ea typeface="Cambria Math" panose="02040503050406030204" pitchFamily="18" charset="0"/>
                    <a:cs typeface="Arial" panose="020B0604020202020204" pitchFamily="34" charset="0"/>
                  </a:rPr>
                  <a:t>Want to calculate: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000" b="0" dirty="0" smtClean="0">
                    <a:cs typeface="Arial" panose="020B0604020202020204" pitchFamily="34" charset="0"/>
                  </a:rPr>
                  <a:t>Define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0" dirty="0" smtClean="0"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+2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Important finding:</a:t>
                </a:r>
              </a:p>
              <a:p>
                <a:pPr lvl="1"/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Complexity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still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instead of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What’s next ?</a:t>
                </a:r>
              </a:p>
              <a:p>
                <a:pPr lvl="1"/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some way to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rather than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888" y="655608"/>
                <a:ext cx="8114238" cy="5796310"/>
              </a:xfrm>
              <a:blipFill rotWithShape="0">
                <a:blip r:embed="rId3"/>
                <a:stretch>
                  <a:fillRect l="-1202" t="-421"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0888" y="125599"/>
            <a:ext cx="7765322" cy="530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Trick”(1)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</p:spPr>
            <p:txBody>
              <a:bodyPr>
                <a:noAutofit/>
              </a:bodyPr>
              <a:lstStyle/>
              <a:p>
                <a:r>
                  <a:rPr lang="en-US" sz="2400" b="0" dirty="0" smtClean="0">
                    <a:cs typeface="Arial" panose="020B0604020202020204" pitchFamily="34" charset="0"/>
                  </a:rPr>
                  <a:t>Covariance matrix: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Find eigenvalues and eigenvectors for: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𝒗</m:t>
                      </m:r>
                    </m:oMath>
                  </m:oMathPara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kernel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Projection for any given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𝑖𝑡h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principal component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346" y="595223"/>
                <a:ext cx="7765322" cy="5743143"/>
              </a:xfrm>
              <a:blipFill rotWithShape="0">
                <a:blip r:embed="rId3"/>
                <a:stretch>
                  <a:fillRect l="-1177" t="-531" b="-3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0668" y="6269356"/>
            <a:ext cx="56515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4961" y="167323"/>
            <a:ext cx="6819635" cy="502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none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“Kernel Trick”(2)</a:t>
            </a:r>
            <a:endParaRPr lang="en-US" sz="4000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4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232</TotalTime>
  <Words>660</Words>
  <Application>Microsoft Office PowerPoint</Application>
  <PresentationFormat>On-screen Show (4:3)</PresentationFormat>
  <Paragraphs>265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Bookman Old Style</vt:lpstr>
      <vt:lpstr>Calibri</vt:lpstr>
      <vt:lpstr>Cambria Math</vt:lpstr>
      <vt:lpstr>Rockwell</vt:lpstr>
      <vt:lpstr>Damask</vt:lpstr>
      <vt:lpstr>Nonlinear Component Analysis  as a Kernel Eigenvalue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Component Analysis as a Kernel Eigenvalue Problem</dc:title>
  <dc:creator>Jifu Zhao</dc:creator>
  <cp:lastModifiedBy>Jifu Zhao</cp:lastModifiedBy>
  <cp:revision>91</cp:revision>
  <dcterms:created xsi:type="dcterms:W3CDTF">2016-10-28T15:18:25Z</dcterms:created>
  <dcterms:modified xsi:type="dcterms:W3CDTF">2016-11-06T19:40:15Z</dcterms:modified>
</cp:coreProperties>
</file>